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31"/>
  </p:notesMasterIdLst>
  <p:sldIdLst>
    <p:sldId id="285" r:id="rId2"/>
    <p:sldId id="286" r:id="rId3"/>
    <p:sldId id="298" r:id="rId4"/>
    <p:sldId id="287" r:id="rId5"/>
    <p:sldId id="299" r:id="rId6"/>
    <p:sldId id="311" r:id="rId7"/>
    <p:sldId id="288" r:id="rId8"/>
    <p:sldId id="289" r:id="rId9"/>
    <p:sldId id="290" r:id="rId10"/>
    <p:sldId id="293" r:id="rId11"/>
    <p:sldId id="294" r:id="rId12"/>
    <p:sldId id="291" r:id="rId13"/>
    <p:sldId id="296" r:id="rId14"/>
    <p:sldId id="301" r:id="rId15"/>
    <p:sldId id="303" r:id="rId16"/>
    <p:sldId id="312" r:id="rId17"/>
    <p:sldId id="313" r:id="rId18"/>
    <p:sldId id="302" r:id="rId19"/>
    <p:sldId id="314" r:id="rId20"/>
    <p:sldId id="308" r:id="rId21"/>
    <p:sldId id="304" r:id="rId22"/>
    <p:sldId id="305" r:id="rId23"/>
    <p:sldId id="306" r:id="rId24"/>
    <p:sldId id="309" r:id="rId25"/>
    <p:sldId id="310" r:id="rId26"/>
    <p:sldId id="307" r:id="rId27"/>
    <p:sldId id="315" r:id="rId28"/>
    <p:sldId id="317" r:id="rId29"/>
    <p:sldId id="316" r:id="rId30"/>
  </p:sldIdLst>
  <p:sldSz cx="9144000" cy="6858000" type="screen4x3"/>
  <p:notesSz cx="6805613" cy="99393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33" autoAdjust="0"/>
    <p:restoredTop sz="94595" autoAdjust="0"/>
  </p:normalViewPr>
  <p:slideViewPr>
    <p:cSldViewPr>
      <p:cViewPr>
        <p:scale>
          <a:sx n="66" d="100"/>
          <a:sy n="66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40" y="0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1186"/>
            <a:ext cx="5444490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40" y="9440646"/>
            <a:ext cx="294909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8" tIns="45839" rIns="91678" bIns="4583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3DEAE8-BEF8-4145-B54C-9888A290A3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76763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l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D51E48-CA1C-40DB-8A6E-88F917A9196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1CCB9A-9965-49E9-B441-F1C13E2CAB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B46A49-FE66-4D06-8D9A-6EC4066221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0C13C-CB1D-40CC-8835-6C4F2665458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B63D0-0178-440A-B0BD-85AEB90B833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C86A23-76A3-40C7-89E8-FB6078CE66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BBC65-160D-48C1-987F-527B784D65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25CDC-04EF-41DB-A54F-1867ADB5DEC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A07564-8AAC-4D9B-AD72-BE173D9B7E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666CE-D05A-4539-AEB6-D1473F36DE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FFEC3A-5536-4E50-B617-C3AE551019A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6C4D37-42ED-4652-B1F1-26FB059ABC2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Health Policy Situation: SYRIA</a:t>
            </a:r>
            <a:endParaRPr lang="en-GB" sz="4000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3568" y="3789040"/>
            <a:ext cx="7772400" cy="2553697"/>
          </a:xfrm>
        </p:spPr>
        <p:txBody>
          <a:bodyPr>
            <a:normAutofit/>
          </a:bodyPr>
          <a:lstStyle/>
          <a:p>
            <a:pPr algn="ctr"/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Fouad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M.Fouad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 MD</a:t>
            </a:r>
          </a:p>
          <a:p>
            <a:endParaRPr lang="en-GB" dirty="0" smtClean="0"/>
          </a:p>
          <a:p>
            <a:pPr algn="ctr"/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RESCAP-MED Capacity Development Workshop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Health Policy Evaluation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Amman, Jordan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3-6 June 2013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dirty="0"/>
          </a:p>
        </p:txBody>
      </p:sp>
      <p:pic>
        <p:nvPicPr>
          <p:cNvPr id="9" name="Picture 5" descr="http://research.ncl.ac.uk/media/sites/researchwebsites/rescapmed/EU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6" y="116632"/>
            <a:ext cx="811288" cy="5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http://research.ncl.ac.uk/media/sites/researchwebsites/rescapmed/FP7logo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1640"/>
            <a:ext cx="648072" cy="52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1478" y="109727"/>
            <a:ext cx="2093785" cy="1481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In 2003, HSMP included PPPs; </a:t>
            </a:r>
            <a:r>
              <a:rPr lang="en-US" i="1" dirty="0" smtClean="0"/>
              <a:t>these were mainly for non-clinical services.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In 2008, the state has shifted to the contracting out of primary health care and clinical services in select public hospitals</a:t>
            </a:r>
          </a:p>
          <a:p>
            <a:endParaRPr lang="en-US" dirty="0" smtClean="0"/>
          </a:p>
          <a:p>
            <a:r>
              <a:rPr lang="en-US" dirty="0" smtClean="0"/>
              <a:t>the adoption of a fully-fledged plan that would include contracting out PHC units to private physicians and NGOs, contracting out hospitals to specialist doctors, and contracting out medical sup-plies to private providers.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PPPs and contracting out in Syria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User Fees </a:t>
            </a:r>
          </a:p>
          <a:p>
            <a:r>
              <a:rPr lang="en-US" dirty="0" smtClean="0"/>
              <a:t>A integral part of HSMP is the introduction of </a:t>
            </a:r>
            <a:r>
              <a:rPr lang="en-US" i="1" u="sng" dirty="0" smtClean="0"/>
              <a:t>user fees </a:t>
            </a:r>
            <a:r>
              <a:rPr lang="en-US" dirty="0" smtClean="0"/>
              <a:t>and charges for public services; these are in addition to the out-of-pocket expenditures already incurred by the population. </a:t>
            </a:r>
          </a:p>
          <a:p>
            <a:endParaRPr lang="en-US" dirty="0" smtClean="0"/>
          </a:p>
          <a:p>
            <a:r>
              <a:rPr lang="en-US" dirty="0" smtClean="0"/>
              <a:t>With the exception of MOSAL and the MOD, user fees have been charged in MOH hospitals and health centers as well as in the MOH autonomous hospitals since 2003.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29600" cy="436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14348" y="557214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Government versus out-of-pocket expenditures on health, 1995-2009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85918" y="593467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Source: collated from National Health Accounts, Syria 2010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government expenditure on health in Syria as percentage of GDP is 5%,</a:t>
            </a:r>
          </a:p>
          <a:p>
            <a:r>
              <a:rPr lang="en-US" dirty="0" smtClean="0"/>
              <a:t>Per capita expenditure on health is US$ 79 annually 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Dashah</a:t>
            </a:r>
            <a:r>
              <a:rPr lang="en-US" sz="2000" i="1" dirty="0" smtClean="0"/>
              <a:t> M, 2009: 7).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The effects of conflict on health system and policy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5.5 million displaced</a:t>
            </a:r>
          </a:p>
          <a:p>
            <a:r>
              <a:rPr lang="en-US" dirty="0" smtClean="0"/>
              <a:t>1.5 million refugees </a:t>
            </a:r>
          </a:p>
          <a:p>
            <a:r>
              <a:rPr lang="en-US" dirty="0" smtClean="0"/>
              <a:t>100.000 death</a:t>
            </a:r>
          </a:p>
          <a:p>
            <a:r>
              <a:rPr lang="en-US" dirty="0" smtClean="0"/>
              <a:t>80.000 missing or detained</a:t>
            </a:r>
          </a:p>
          <a:p>
            <a:r>
              <a:rPr lang="en-US" dirty="0" smtClean="0"/>
              <a:t>Half a million </a:t>
            </a:r>
            <a:r>
              <a:rPr lang="en-US" dirty="0" err="1" smtClean="0"/>
              <a:t>injuried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130307161738-syria-infographics-countries-story-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19782"/>
            <a:ext cx="8143932" cy="4580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4005683" cy="3000396"/>
          </a:xfrm>
          <a:prstGeom prst="rect">
            <a:avLst/>
          </a:prstGeom>
          <a:noFill/>
        </p:spPr>
      </p:pic>
      <p:pic>
        <p:nvPicPr>
          <p:cNvPr id="2051" name="Picture 3" descr="C:\Users\user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295" y="2143116"/>
            <a:ext cx="4048153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number of hospitals and health </a:t>
            </a:r>
            <a:r>
              <a:rPr lang="en-US" dirty="0" err="1" smtClean="0"/>
              <a:t>centres</a:t>
            </a:r>
            <a:r>
              <a:rPr lang="en-US" dirty="0" smtClean="0"/>
              <a:t> have been permanently or severely damaged</a:t>
            </a:r>
          </a:p>
          <a:p>
            <a:pPr lvl="1"/>
            <a:r>
              <a:rPr lang="en-US" dirty="0" smtClean="0"/>
              <a:t>57% of public hospitals have been damaged</a:t>
            </a:r>
          </a:p>
          <a:p>
            <a:r>
              <a:rPr lang="en-US" dirty="0" smtClean="0"/>
              <a:t>Lack of fuel and electricity</a:t>
            </a:r>
          </a:p>
          <a:p>
            <a:r>
              <a:rPr lang="en-US" dirty="0" smtClean="0"/>
              <a:t>Overburdened with patients (for example, one main referral hospital receives a new emergency patient every 32 seconds)</a:t>
            </a:r>
          </a:p>
          <a:p>
            <a:r>
              <a:rPr lang="en-US" dirty="0" smtClean="0"/>
              <a:t>Some of the hospitals that are nonfunctioning are being used for shelter by IDPs.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Infrastructure and Health facilities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7" y="1577428"/>
            <a:ext cx="5929354" cy="3996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Introduction</a:t>
            </a:r>
          </a:p>
          <a:p>
            <a:r>
              <a:rPr lang="en-US" dirty="0" smtClean="0"/>
              <a:t>Health was always seen as:</a:t>
            </a:r>
          </a:p>
          <a:p>
            <a:pPr lvl="1"/>
            <a:r>
              <a:rPr lang="en-US" dirty="0" smtClean="0"/>
              <a:t>A political issue. </a:t>
            </a:r>
          </a:p>
          <a:p>
            <a:pPr lvl="1"/>
            <a:r>
              <a:rPr lang="en-US" dirty="0" smtClean="0"/>
              <a:t>Central to projects of development, the ideology of “social progress”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centralisation</a:t>
            </a:r>
            <a:r>
              <a:rPr lang="en-US" dirty="0" smtClean="0"/>
              <a:t> and </a:t>
            </a:r>
            <a:r>
              <a:rPr lang="en-US" dirty="0" err="1" smtClean="0"/>
              <a:t>nationalisation</a:t>
            </a:r>
            <a:r>
              <a:rPr lang="en-US" dirty="0" smtClean="0"/>
              <a:t> of healthcare and training of physicians by the state.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policy prior to the crisis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photo_1336207428394-1-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2071678"/>
            <a:ext cx="4540500" cy="2786082"/>
          </a:xfrm>
        </p:spPr>
      </p:pic>
      <p:pic>
        <p:nvPicPr>
          <p:cNvPr id="8" name="Content Placeholder 7" descr="images (3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14942" y="1714488"/>
            <a:ext cx="3500462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Severely reduced as many health professionals have fled the country. </a:t>
            </a:r>
          </a:p>
          <a:p>
            <a:r>
              <a:rPr lang="en-US" dirty="0" smtClean="0"/>
              <a:t>Lacking of qualified medical expertise particularly for trauma</a:t>
            </a:r>
            <a:r>
              <a:rPr lang="en-US" smtClean="0"/>
              <a:t>, surgeons, </a:t>
            </a:r>
            <a:r>
              <a:rPr lang="en-US" dirty="0" err="1" smtClean="0"/>
              <a:t>anaesthesia</a:t>
            </a:r>
            <a:r>
              <a:rPr lang="en-US" dirty="0" smtClean="0"/>
              <a:t> and specialized laboratory personnel. </a:t>
            </a:r>
          </a:p>
          <a:p>
            <a:r>
              <a:rPr lang="en-US" dirty="0" smtClean="0"/>
              <a:t>At present, according to the Joint Rapid Assessment of Northern Syria, only 36 doctors are practicing in and around the city of Aleppo compared to 5000 before the crisis started</a:t>
            </a:r>
          </a:p>
          <a:p>
            <a:pPr>
              <a:buNone/>
            </a:pPr>
            <a:r>
              <a:rPr lang="en-US" sz="1800" i="1" dirty="0" smtClean="0">
                <a:solidFill>
                  <a:srgbClr val="FF0000"/>
                </a:solidFill>
              </a:rPr>
              <a:t>Source: (WHO Syria situation report April 2013)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health workforce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referral system has broken down. </a:t>
            </a:r>
          </a:p>
          <a:p>
            <a:r>
              <a:rPr lang="en-US" dirty="0" smtClean="0"/>
              <a:t>There is an acute shortage of means of transportation for patients, high numbers of ambulances are damaged.</a:t>
            </a:r>
          </a:p>
          <a:p>
            <a:r>
              <a:rPr lang="en-US" dirty="0" smtClean="0"/>
              <a:t>Patients requiring surgical and medical interventions are no longer referred to hospitals for proper care.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critical shortages of life-saving medicines and NCDs</a:t>
            </a:r>
          </a:p>
          <a:p>
            <a:r>
              <a:rPr lang="en-US" dirty="0" smtClean="0"/>
              <a:t>There are more than 430 000 registered diabetic patients in the Syrian Arab Republic of which 40 000 are children with insulin dependent diabetes.</a:t>
            </a:r>
          </a:p>
          <a:p>
            <a:r>
              <a:rPr lang="en-US" dirty="0" smtClean="0"/>
              <a:t>Insulin is not available in a number of areas.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Vaccination:</a:t>
            </a:r>
          </a:p>
          <a:p>
            <a:r>
              <a:rPr lang="en-US" dirty="0" smtClean="0"/>
              <a:t>Coverage rate dropped down to 46% for the third dose in 2012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IDPs in collective accommodation are among the most vulnerable with regard to health conditions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Damage to the water, sanitation and hygiene infrastructure is particularly severe in Rural Damascus, </a:t>
            </a:r>
            <a:r>
              <a:rPr lang="en-US" dirty="0" err="1" smtClean="0"/>
              <a:t>Idleb</a:t>
            </a:r>
            <a:r>
              <a:rPr lang="en-US" dirty="0" smtClean="0"/>
              <a:t>, </a:t>
            </a:r>
            <a:r>
              <a:rPr lang="en-US" dirty="0" err="1" smtClean="0"/>
              <a:t>Deir-ez-Zor</a:t>
            </a:r>
            <a:r>
              <a:rPr lang="en-US" dirty="0" smtClean="0"/>
              <a:t>, Homs, Aleppo, and Al-</a:t>
            </a:r>
            <a:r>
              <a:rPr lang="en-US" dirty="0" err="1" smtClean="0"/>
              <a:t>Raqqa</a:t>
            </a:r>
            <a:r>
              <a:rPr lang="en-US" dirty="0" smtClean="0"/>
              <a:t>, and per-capita availability of water supply has decreased to one third of pre-crisis levels, from 75 to 25L per person per day.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With the substantial damage to pharmaceutical plants, local production of medicines has been reduced by 90%. Given that prior to March 2011, 90% of medicines in  Syria were locally produced, the impact is evident</a:t>
            </a:r>
          </a:p>
          <a:p>
            <a:endParaRPr lang="en-US" dirty="0" smtClean="0"/>
          </a:p>
          <a:p>
            <a:r>
              <a:rPr lang="en-US" dirty="0" smtClean="0"/>
              <a:t>Side effects of economic sanctions, currency fluctuations, and unavailability of hard currency, fuel shortages</a:t>
            </a:r>
          </a:p>
          <a:p>
            <a:r>
              <a:rPr lang="en-US" dirty="0" smtClean="0"/>
              <a:t>Additionally, the main government storage for imported medicines, which included most of the required needs for the first quarter of 2013, has been destroyed.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UN- agencies:</a:t>
            </a:r>
          </a:p>
          <a:p>
            <a:pPr lvl="1"/>
            <a:r>
              <a:rPr lang="en-US" dirty="0" smtClean="0"/>
              <a:t>UNHCR</a:t>
            </a:r>
          </a:p>
          <a:p>
            <a:pPr lvl="1"/>
            <a:r>
              <a:rPr lang="en-US" dirty="0" smtClean="0"/>
              <a:t>WHO</a:t>
            </a:r>
          </a:p>
          <a:p>
            <a:pPr lvl="1"/>
            <a:r>
              <a:rPr lang="en-US" dirty="0" smtClean="0"/>
              <a:t>UNICEF</a:t>
            </a:r>
          </a:p>
          <a:p>
            <a:pPr lvl="1"/>
            <a:r>
              <a:rPr lang="en-US" dirty="0" smtClean="0"/>
              <a:t>UNRWA</a:t>
            </a:r>
          </a:p>
          <a:p>
            <a:pPr lvl="1"/>
            <a:r>
              <a:rPr lang="en-US" dirty="0" smtClean="0"/>
              <a:t>OCHA</a:t>
            </a:r>
          </a:p>
          <a:p>
            <a:r>
              <a:rPr lang="en-US" dirty="0" smtClean="0"/>
              <a:t>International NGOs:</a:t>
            </a:r>
          </a:p>
          <a:p>
            <a:pPr lvl="1"/>
            <a:r>
              <a:rPr lang="en-US" dirty="0" smtClean="0"/>
              <a:t>MSF</a:t>
            </a:r>
          </a:p>
          <a:p>
            <a:pPr lvl="1"/>
            <a:r>
              <a:rPr lang="en-US" dirty="0" smtClean="0"/>
              <a:t>MDM</a:t>
            </a:r>
          </a:p>
          <a:p>
            <a:pPr lvl="1"/>
            <a:r>
              <a:rPr lang="en-US" dirty="0" smtClean="0"/>
              <a:t>ACU</a:t>
            </a:r>
          </a:p>
          <a:p>
            <a:pPr lvl="1"/>
            <a:r>
              <a:rPr lang="en-US" dirty="0" smtClean="0"/>
              <a:t>IRC</a:t>
            </a:r>
          </a:p>
          <a:p>
            <a:r>
              <a:rPr lang="en-US" dirty="0" smtClean="0"/>
              <a:t>Local NGOs</a:t>
            </a:r>
          </a:p>
          <a:p>
            <a:r>
              <a:rPr lang="en-US" dirty="0" err="1" smtClean="0"/>
              <a:t>MoH</a:t>
            </a:r>
            <a:endParaRPr lang="en-US" dirty="0" smtClean="0"/>
          </a:p>
          <a:p>
            <a:r>
              <a:rPr lang="en-US" dirty="0" smtClean="0"/>
              <a:t>Military commanders</a:t>
            </a:r>
          </a:p>
          <a:p>
            <a:r>
              <a:rPr lang="en-US" dirty="0" smtClean="0"/>
              <a:t>Religious leaders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major actors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syria_refugee_crisis_tide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681956"/>
            <a:ext cx="6191250" cy="4124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Wish you peaceful life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health care delivery system: </a:t>
            </a:r>
          </a:p>
          <a:p>
            <a:pPr lvl="1"/>
            <a:r>
              <a:rPr lang="en-US" dirty="0" smtClean="0"/>
              <a:t>Mix of public and private providers. </a:t>
            </a:r>
          </a:p>
          <a:p>
            <a:pPr lvl="1"/>
            <a:r>
              <a:rPr lang="en-US" dirty="0" smtClean="0"/>
              <a:t>Public providers funded by the government are managed by the Ministry of Health (</a:t>
            </a:r>
            <a:r>
              <a:rPr lang="en-US" dirty="0" err="1" smtClean="0"/>
              <a:t>MoH</a:t>
            </a:r>
            <a:r>
              <a:rPr lang="en-US" dirty="0" smtClean="0"/>
              <a:t>) and other ministries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b="0" dirty="0" smtClean="0"/>
              <a:t>Health system organization and finance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Health Services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584333" cy="459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1-Directorate of Legal Affairs in </a:t>
            </a:r>
            <a:r>
              <a:rPr lang="en-US" dirty="0" err="1" smtClean="0"/>
              <a:t>MoH</a:t>
            </a:r>
            <a:r>
              <a:rPr lang="en-US" dirty="0" smtClean="0"/>
              <a:t>, which develops the content of the proposed laws and </a:t>
            </a:r>
          </a:p>
          <a:p>
            <a:pPr>
              <a:buNone/>
            </a:pPr>
            <a:r>
              <a:rPr lang="en-US" dirty="0" smtClean="0"/>
              <a:t>2-submits it to the Cabinet. The Cabinet reviews the laws through specific committees composed for this purpose</a:t>
            </a:r>
          </a:p>
          <a:p>
            <a:pPr>
              <a:buNone/>
            </a:pPr>
            <a:r>
              <a:rPr lang="en-US" dirty="0" smtClean="0"/>
              <a:t>3-Parliament</a:t>
            </a:r>
          </a:p>
          <a:p>
            <a:pPr>
              <a:buNone/>
            </a:pPr>
            <a:r>
              <a:rPr lang="en-US" dirty="0" smtClean="0"/>
              <a:t>4- the President.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of Health law issuing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In 2003</a:t>
            </a:r>
          </a:p>
          <a:p>
            <a:pPr>
              <a:buNone/>
            </a:pPr>
            <a:r>
              <a:rPr lang="en-US" dirty="0" smtClean="0"/>
              <a:t>Major reasons for the uneven quality of government health services: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low economic efficiency, at all levels</a:t>
            </a:r>
          </a:p>
          <a:p>
            <a:r>
              <a:rPr lang="en-US" dirty="0" smtClean="0"/>
              <a:t>low actual productivity of the public health workforce</a:t>
            </a:r>
          </a:p>
          <a:p>
            <a:r>
              <a:rPr lang="en-US" dirty="0" smtClean="0"/>
              <a:t>Dual working for both public and private sectors at the same time by health workers, especially doctors</a:t>
            </a:r>
          </a:p>
          <a:p>
            <a:r>
              <a:rPr lang="en-US" dirty="0" smtClean="0"/>
              <a:t>weak monitoring of the private sector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Health Sector </a:t>
            </a:r>
            <a:r>
              <a:rPr lang="en-US" sz="3200" dirty="0" err="1" smtClean="0"/>
              <a:t>Modernisation</a:t>
            </a:r>
            <a:r>
              <a:rPr lang="en-US" sz="3200" dirty="0" smtClean="0"/>
              <a:t> </a:t>
            </a:r>
            <a:r>
              <a:rPr lang="en-US" sz="3200" dirty="0" err="1" smtClean="0"/>
              <a:t>Programme</a:t>
            </a:r>
            <a:r>
              <a:rPr lang="en-US" sz="3200" dirty="0" smtClean="0"/>
              <a:t> (HSMP), 2003-2010 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HSMP is part of an </a:t>
            </a:r>
            <a:r>
              <a:rPr lang="en-US" u="sng" dirty="0" smtClean="0"/>
              <a:t>EU bilateral aid </a:t>
            </a:r>
            <a:r>
              <a:rPr lang="en-US" dirty="0" smtClean="0"/>
              <a:t>co-operation program to encourage the </a:t>
            </a:r>
            <a:r>
              <a:rPr lang="en-US" u="sng" dirty="0" smtClean="0"/>
              <a:t>liberalization of the Syrian economy </a:t>
            </a:r>
            <a:r>
              <a:rPr lang="en-US" dirty="0" smtClean="0"/>
              <a:t>in administrative legal systems, trade, and small enterprise development.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liberalization of the whole economy—a donor-assisted program that began in parallel—was funded </a:t>
            </a:r>
            <a:r>
              <a:rPr lang="en-US" u="sng" dirty="0" smtClean="0"/>
              <a:t>with €140 million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Health Sector </a:t>
            </a:r>
            <a:r>
              <a:rPr lang="en-US" sz="3600" dirty="0" err="1" smtClean="0"/>
              <a:t>Modernisation</a:t>
            </a:r>
            <a:r>
              <a:rPr lang="en-US" sz="3600" dirty="0" smtClean="0"/>
              <a:t> </a:t>
            </a:r>
            <a:r>
              <a:rPr lang="en-US" sz="3600" dirty="0" err="1" smtClean="0"/>
              <a:t>Programme</a:t>
            </a:r>
            <a:r>
              <a:rPr lang="en-US" sz="3600" dirty="0" smtClean="0"/>
              <a:t> (HSMP), 2003-2010 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overall aims of the HSMP were to: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Improve the performance of hospitals,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Improve management of the health sector,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Improve the quality of health services through accreditation,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Seek new methods of health financing, including user charges. </a:t>
            </a:r>
          </a:p>
          <a:p>
            <a:endParaRPr lang="en-US" dirty="0" smtClean="0"/>
          </a:p>
          <a:p>
            <a:r>
              <a:rPr lang="en-US" dirty="0" smtClean="0"/>
              <a:t>The gradual withdrawal of state funding for the provision of health services.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408668" cy="383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57224" y="5072074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b="1" dirty="0" smtClean="0"/>
              <a:t>Percentage of government revenues allocated to health, 1995-2009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4348" y="5657671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Source: National Health Accounts indicators, Syria, 2010. WHO Global Health Expenditure 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3970</TotalTime>
  <Words>968</Words>
  <Application>Microsoft Office PowerPoint</Application>
  <PresentationFormat>On-screen Show (4:3)</PresentationFormat>
  <Paragraphs>119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Health Policy Situation: SYRIA</vt:lpstr>
      <vt:lpstr>Health policy prior to the crisis</vt:lpstr>
      <vt:lpstr> Health system organization and finance </vt:lpstr>
      <vt:lpstr>Organization of Health Services</vt:lpstr>
      <vt:lpstr>Process of Health law issuing</vt:lpstr>
      <vt:lpstr>Health Sector Modernisation Programme (HSMP), 2003-2010 </vt:lpstr>
      <vt:lpstr>Health Sector Modernisation Programme (HSMP), 2003-2010 </vt:lpstr>
      <vt:lpstr>Slide 8</vt:lpstr>
      <vt:lpstr>Slide 9</vt:lpstr>
      <vt:lpstr> PPPs and contracting out in Syria </vt:lpstr>
      <vt:lpstr>Slide 11</vt:lpstr>
      <vt:lpstr>Slide 12</vt:lpstr>
      <vt:lpstr>Slide 13</vt:lpstr>
      <vt:lpstr> </vt:lpstr>
      <vt:lpstr>Demography</vt:lpstr>
      <vt:lpstr>Slide 16</vt:lpstr>
      <vt:lpstr>Slide 17</vt:lpstr>
      <vt:lpstr>Infrastructure and Health facilities</vt:lpstr>
      <vt:lpstr>Slide 19</vt:lpstr>
      <vt:lpstr>Slide 20</vt:lpstr>
      <vt:lpstr>The health workforce </vt:lpstr>
      <vt:lpstr>Slide 22</vt:lpstr>
      <vt:lpstr>Slide 23</vt:lpstr>
      <vt:lpstr>Slide 24</vt:lpstr>
      <vt:lpstr>Slide 25</vt:lpstr>
      <vt:lpstr>Slide 26</vt:lpstr>
      <vt:lpstr>Current major actors</vt:lpstr>
      <vt:lpstr>Slide 28</vt:lpstr>
      <vt:lpstr>Slide 29</vt:lpstr>
    </vt:vector>
  </TitlesOfParts>
  <Company>University of Newcastle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ntpm</dc:creator>
  <cp:lastModifiedBy>user</cp:lastModifiedBy>
  <cp:revision>158</cp:revision>
  <cp:lastPrinted>2012-08-01T12:36:40Z</cp:lastPrinted>
  <dcterms:created xsi:type="dcterms:W3CDTF">2008-07-23T14:49:39Z</dcterms:created>
  <dcterms:modified xsi:type="dcterms:W3CDTF">2013-06-05T08:28:04Z</dcterms:modified>
</cp:coreProperties>
</file>